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D692011-8A9A-D657-335B-C0D4955B03D6}" v="2" dt="2026-08-20T16:56:06.7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4660"/>
  </p:normalViewPr>
  <p:slideViewPr>
    <p:cSldViewPr snapToGrid="0">
      <p:cViewPr varScale="1">
        <p:scale>
          <a:sx n="97" d="100"/>
          <a:sy n="97" d="100"/>
        </p:scale>
        <p:origin x="378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8/20/2026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_SLIDE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463040" y="2395728"/>
            <a:ext cx="6217920" cy="32004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>
            <a:spLocks noGrp="1"/>
          </p:cNvSpPr>
          <p:nvPr>
            <p:ph type="title" idx="101" hasCustomPrompt="1"/>
          </p:nvPr>
        </p:nvSpPr>
        <p:spPr>
          <a:xfrm>
            <a:off x="822960" y="1188720"/>
            <a:ext cx="7498080" cy="109728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 algn="ctr">
              <a:buNone/>
              <a:defRPr lang="en-US" sz="3000" b="1" dirty="0">
                <a:solidFill>
                  <a:srgbClr val="FFFFFF"/>
                </a:solidFill>
              </a:defRPr>
            </a:lvl1pPr>
          </a:lstStyle>
          <a:p>
            <a:pPr marL="0" indent="0" algn="ctr">
              <a:buNone/>
            </a:pPr>
            <a:endParaRPr lang="en-US" sz="3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WARDEE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3294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822960"/>
            <a:ext cx="9144000" cy="27432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4956048"/>
            <a:ext cx="9144000" cy="187452"/>
          </a:xfrm>
          <a:prstGeom prst="rect">
            <a:avLst/>
          </a:prstGeom>
          <a:solidFill>
            <a:srgbClr val="13294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>
            <a:spLocks noGrp="1"/>
          </p:cNvSpPr>
          <p:nvPr>
            <p:ph type="title" idx="103" hasCustomPrompt="1"/>
          </p:nvPr>
        </p:nvSpPr>
        <p:spPr>
          <a:xfrm>
            <a:off x="457200" y="146304"/>
            <a:ext cx="8229600" cy="54864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 algn="ctr">
              <a:buNone/>
              <a:defRPr lang="en-US" sz="1900" b="1" dirty="0">
                <a:solidFill>
                  <a:srgbClr val="FFFFFF"/>
                </a:solidFill>
              </a:defRPr>
            </a:lvl1pPr>
          </a:lstStyle>
          <a:p>
            <a:pPr marL="0" indent="0" algn="ctr">
              <a:buNone/>
            </a:pPr>
            <a:endParaRPr lang="en-US" sz="19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0085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8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2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8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4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8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2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4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6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8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0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2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8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/>
          <p:cNvSpPr>
            <a:spLocks noGrp="1"/>
          </p:cNvSpPr>
          <p:nvPr>
            <p:ph type="title" idx="101" hasCustomPrompt="1"/>
          </p:nvPr>
        </p:nvSpPr>
        <p:spPr>
          <a:xfrm>
            <a:off x="822960" y="1188720"/>
            <a:ext cx="74980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U.S. Submarine Veterans</a:t>
            </a:r>
            <a:endParaRPr lang="en-US" sz="3000" dirty="0"/>
          </a:p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Charitable Foundation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822960" y="2606040"/>
            <a:ext cx="749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kern="0" spc="200">
                <a:solidFill>
                  <a:srgbClr val="C9A227"/>
                </a:solidFill>
              </a:rPr>
              <a:t>2026-27 Scholarship </a:t>
            </a:r>
            <a:r>
              <a:rPr lang="en-US" sz="2800" kern="0" spc="200" dirty="0">
                <a:solidFill>
                  <a:srgbClr val="C9A227"/>
                </a:solidFill>
              </a:rPr>
              <a:t>Awardees Showcase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" y="3154680"/>
            <a:ext cx="7498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C7D2E0"/>
                </a:solidFill>
              </a:rPr>
              <a:t>Honoring 80 outstanding students</a:t>
            </a:r>
            <a:endParaRPr lang="en-US" sz="2000" dirty="0"/>
          </a:p>
        </p:txBody>
      </p:sp>
      <p:sp>
        <p:nvSpPr>
          <p:cNvPr id="5" name="divide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77640" y="3794760"/>
            <a:ext cx="118872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3"/>
          <p:cNvSpPr>
            <a:spLocks noGrp="1"/>
          </p:cNvSpPr>
          <p:nvPr>
            <p:ph type="title" idx="103" hasCustomPrompt="1"/>
          </p:nvPr>
        </p:nvSpPr>
        <p:spPr>
          <a:xfrm>
            <a:off x="457200" y="146304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</a:rPr>
              <a:t>Scholarship Awardees  •  9 of 40</a:t>
            </a:r>
            <a:endParaRPr lang="en-US" sz="1900" dirty="0"/>
          </a:p>
        </p:txBody>
      </p:sp>
      <p:sp>
        <p:nvSpPr>
          <p:cNvPr id="3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0876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50876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Hannah Diener</a:t>
            </a:r>
            <a:endParaRPr lang="en-US" sz="1800" dirty="0"/>
          </a:p>
        </p:txBody>
      </p:sp>
      <p:sp>
        <p:nvSpPr>
          <p:cNvPr id="6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4028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8580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University of Florida</a:t>
            </a:r>
            <a:endParaRPr lang="en-US" sz="1250" dirty="0"/>
          </a:p>
        </p:txBody>
      </p:sp>
      <p:sp>
        <p:nvSpPr>
          <p:cNvPr id="8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3212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53212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80060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Delaney Dodge</a:t>
            </a:r>
            <a:endParaRPr lang="en-US" sz="1800" dirty="0"/>
          </a:p>
        </p:txBody>
      </p:sp>
      <p:sp>
        <p:nvSpPr>
          <p:cNvPr id="11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6364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70916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Penn State University</a:t>
            </a:r>
            <a:endParaRPr lang="en-US" sz="125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F14F2D1-B720-ADDD-1280-468ACFC081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7031" y="1337188"/>
            <a:ext cx="1433297" cy="211587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06F6E95-1029-1FD6-F939-43FBF7125A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6538" y="1277304"/>
            <a:ext cx="1467564" cy="22002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3"/>
          <p:cNvSpPr>
            <a:spLocks noGrp="1"/>
          </p:cNvSpPr>
          <p:nvPr>
            <p:ph type="title" idx="103" hasCustomPrompt="1"/>
          </p:nvPr>
        </p:nvSpPr>
        <p:spPr>
          <a:xfrm>
            <a:off x="457200" y="146304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</a:rPr>
              <a:t>Scholarship Awardees  •  10 of 40</a:t>
            </a:r>
            <a:endParaRPr lang="en-US" sz="1900" dirty="0"/>
          </a:p>
        </p:txBody>
      </p:sp>
      <p:sp>
        <p:nvSpPr>
          <p:cNvPr id="3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0876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50876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Simone Dotson</a:t>
            </a:r>
            <a:endParaRPr lang="en-US" sz="1800" dirty="0"/>
          </a:p>
        </p:txBody>
      </p:sp>
      <p:sp>
        <p:nvSpPr>
          <p:cNvPr id="6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4028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8580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McGill University</a:t>
            </a:r>
            <a:endParaRPr lang="en-US" sz="1250" dirty="0"/>
          </a:p>
        </p:txBody>
      </p:sp>
      <p:sp>
        <p:nvSpPr>
          <p:cNvPr id="8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3212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53212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80060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Cayden Draeger</a:t>
            </a:r>
            <a:endParaRPr lang="en-US" sz="1800" dirty="0"/>
          </a:p>
        </p:txBody>
      </p:sp>
      <p:sp>
        <p:nvSpPr>
          <p:cNvPr id="11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6364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70916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Florida Southern College</a:t>
            </a:r>
            <a:endParaRPr lang="en-US" sz="125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F1EC117-A19F-2144-3845-40009DAF83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0806" y="1286797"/>
            <a:ext cx="1545349" cy="217907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A19F298-FF1F-BD26-23EF-70844F5062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0690" y="1335235"/>
            <a:ext cx="1665979" cy="20821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3"/>
          <p:cNvSpPr>
            <a:spLocks noGrp="1"/>
          </p:cNvSpPr>
          <p:nvPr>
            <p:ph type="title" idx="103" hasCustomPrompt="1"/>
          </p:nvPr>
        </p:nvSpPr>
        <p:spPr>
          <a:xfrm>
            <a:off x="457200" y="146304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</a:rPr>
              <a:t>Scholarship Awardees  •  11 of 40</a:t>
            </a:r>
            <a:endParaRPr lang="en-US" sz="1900" dirty="0"/>
          </a:p>
        </p:txBody>
      </p:sp>
      <p:sp>
        <p:nvSpPr>
          <p:cNvPr id="3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0876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50876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Nikko Dunsmore</a:t>
            </a:r>
            <a:endParaRPr lang="en-US" sz="1800" dirty="0"/>
          </a:p>
        </p:txBody>
      </p:sp>
      <p:sp>
        <p:nvSpPr>
          <p:cNvPr id="6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4028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8580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Oregon State University</a:t>
            </a:r>
            <a:endParaRPr lang="en-US" sz="1250" dirty="0"/>
          </a:p>
        </p:txBody>
      </p:sp>
      <p:sp>
        <p:nvSpPr>
          <p:cNvPr id="8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3212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53212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80060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Emily Egna</a:t>
            </a:r>
            <a:endParaRPr lang="en-US" sz="1800" dirty="0"/>
          </a:p>
        </p:txBody>
      </p:sp>
      <p:sp>
        <p:nvSpPr>
          <p:cNvPr id="11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6364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70916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Penn State University</a:t>
            </a:r>
            <a:endParaRPr lang="en-US" sz="125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35F1FAD-7BDF-89F8-99A0-74ADA835F8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776351" y="1273216"/>
            <a:ext cx="1656336" cy="220844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BF2C54D-FC91-E74D-2CB3-54CD615059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3024" y="1469923"/>
            <a:ext cx="1901312" cy="19013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3"/>
          <p:cNvSpPr>
            <a:spLocks noGrp="1"/>
          </p:cNvSpPr>
          <p:nvPr>
            <p:ph type="title" idx="103" hasCustomPrompt="1"/>
          </p:nvPr>
        </p:nvSpPr>
        <p:spPr>
          <a:xfrm>
            <a:off x="457200" y="146304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</a:rPr>
              <a:t>Scholarship Awardees  •  12 of 40</a:t>
            </a:r>
            <a:endParaRPr lang="en-US" sz="1900" dirty="0"/>
          </a:p>
        </p:txBody>
      </p:sp>
      <p:sp>
        <p:nvSpPr>
          <p:cNvPr id="3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0876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50876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Natalie Egna</a:t>
            </a:r>
            <a:endParaRPr lang="en-US" sz="1800" dirty="0"/>
          </a:p>
        </p:txBody>
      </p:sp>
      <p:sp>
        <p:nvSpPr>
          <p:cNvPr id="6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4028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8580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Penn State University</a:t>
            </a:r>
            <a:endParaRPr lang="en-US" sz="1250" dirty="0"/>
          </a:p>
        </p:txBody>
      </p:sp>
      <p:sp>
        <p:nvSpPr>
          <p:cNvPr id="8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3212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53212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80060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Elizabeth Fabel</a:t>
            </a:r>
            <a:endParaRPr lang="en-US" sz="1800" dirty="0"/>
          </a:p>
        </p:txBody>
      </p:sp>
      <p:sp>
        <p:nvSpPr>
          <p:cNvPr id="11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6364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70916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Point Loma Nazarene University</a:t>
            </a:r>
            <a:endParaRPr lang="en-US" sz="125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750E23E-D087-42FD-42EA-6610D88C0B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4569" y="1312164"/>
            <a:ext cx="1591501" cy="212140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B63CE46-A373-3BDB-7DF5-791783423A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8912" y="1340678"/>
            <a:ext cx="1574956" cy="209289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3"/>
          <p:cNvSpPr>
            <a:spLocks noGrp="1"/>
          </p:cNvSpPr>
          <p:nvPr>
            <p:ph type="title" idx="103" hasCustomPrompt="1"/>
          </p:nvPr>
        </p:nvSpPr>
        <p:spPr>
          <a:xfrm>
            <a:off x="457200" y="146304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</a:rPr>
              <a:t>Scholarship Awardees  •  13 of 40</a:t>
            </a:r>
            <a:endParaRPr lang="en-US" sz="1900" dirty="0"/>
          </a:p>
        </p:txBody>
      </p:sp>
      <p:sp>
        <p:nvSpPr>
          <p:cNvPr id="3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08760" y="1229868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50876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Hannah Finks</a:t>
            </a:r>
            <a:endParaRPr lang="en-US" sz="1800" dirty="0"/>
          </a:p>
        </p:txBody>
      </p:sp>
      <p:sp>
        <p:nvSpPr>
          <p:cNvPr id="6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4028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8580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Joliet Junior College</a:t>
            </a:r>
            <a:endParaRPr lang="en-US" sz="1250" dirty="0"/>
          </a:p>
        </p:txBody>
      </p:sp>
      <p:sp>
        <p:nvSpPr>
          <p:cNvPr id="8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3212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53212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80060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Morgan Fomby</a:t>
            </a:r>
            <a:endParaRPr lang="en-US" sz="1800" dirty="0"/>
          </a:p>
        </p:txBody>
      </p:sp>
      <p:sp>
        <p:nvSpPr>
          <p:cNvPr id="11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6364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70916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University of San Diego</a:t>
            </a:r>
            <a:endParaRPr lang="en-US" sz="125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4E41667-807D-634E-CF43-929E98F5B3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9405" y="1291463"/>
            <a:ext cx="1228549" cy="217195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6A33E00-A964-C01D-FF89-CF6257CD7C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3727" y="1290189"/>
            <a:ext cx="1222441" cy="217322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3"/>
          <p:cNvSpPr>
            <a:spLocks noGrp="1"/>
          </p:cNvSpPr>
          <p:nvPr>
            <p:ph type="title" idx="103" hasCustomPrompt="1"/>
          </p:nvPr>
        </p:nvSpPr>
        <p:spPr>
          <a:xfrm>
            <a:off x="457200" y="146304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</a:rPr>
              <a:t>Scholarship Awardees  •  14 of 40</a:t>
            </a:r>
            <a:endParaRPr lang="en-US" sz="1900" dirty="0"/>
          </a:p>
        </p:txBody>
      </p:sp>
      <p:sp>
        <p:nvSpPr>
          <p:cNvPr id="3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17320" y="1209490"/>
            <a:ext cx="2103120" cy="2384102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50876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Leah Forry</a:t>
            </a:r>
            <a:endParaRPr lang="en-US" sz="1800" dirty="0"/>
          </a:p>
        </p:txBody>
      </p:sp>
      <p:sp>
        <p:nvSpPr>
          <p:cNvPr id="6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4028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8580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Grove City College</a:t>
            </a:r>
            <a:endParaRPr lang="en-US" sz="1250" dirty="0"/>
          </a:p>
        </p:txBody>
      </p:sp>
      <p:sp>
        <p:nvSpPr>
          <p:cNvPr id="8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3212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53212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80060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Samantha Garner</a:t>
            </a:r>
            <a:endParaRPr lang="en-US" sz="1800" dirty="0"/>
          </a:p>
        </p:txBody>
      </p:sp>
      <p:sp>
        <p:nvSpPr>
          <p:cNvPr id="11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6364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70916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UNC-Chapel Hill</a:t>
            </a:r>
            <a:endParaRPr lang="en-US" sz="125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C21D58E-BBA0-909E-117F-7DD251F35D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8065" y="1565075"/>
            <a:ext cx="2021629" cy="148695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6B6B204-D2E3-DF44-5DA6-CD9C3620DD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5307" y="1256691"/>
            <a:ext cx="1816745" cy="22414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3"/>
          <p:cNvSpPr>
            <a:spLocks noGrp="1"/>
          </p:cNvSpPr>
          <p:nvPr>
            <p:ph type="title" idx="103" hasCustomPrompt="1"/>
          </p:nvPr>
        </p:nvSpPr>
        <p:spPr>
          <a:xfrm>
            <a:off x="457200" y="146304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</a:rPr>
              <a:t>Scholarship Awardees  •  15 of 40</a:t>
            </a:r>
            <a:endParaRPr lang="en-US" sz="1900" dirty="0"/>
          </a:p>
        </p:txBody>
      </p:sp>
      <p:sp>
        <p:nvSpPr>
          <p:cNvPr id="3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0876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50876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Colleen Gilbert</a:t>
            </a:r>
            <a:endParaRPr lang="en-US" sz="1800" dirty="0"/>
          </a:p>
        </p:txBody>
      </p:sp>
      <p:sp>
        <p:nvSpPr>
          <p:cNvPr id="6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4028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8580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University of New England</a:t>
            </a:r>
            <a:endParaRPr lang="en-US" sz="1250" dirty="0"/>
          </a:p>
        </p:txBody>
      </p:sp>
      <p:sp>
        <p:nvSpPr>
          <p:cNvPr id="8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3212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53212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80060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Mercedes Gonzalez</a:t>
            </a:r>
            <a:endParaRPr lang="en-US" sz="1800" dirty="0"/>
          </a:p>
        </p:txBody>
      </p:sp>
      <p:sp>
        <p:nvSpPr>
          <p:cNvPr id="11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6364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70916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Grand Canyon University</a:t>
            </a:r>
            <a:endParaRPr lang="en-US" sz="125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96E2AA3-1256-3157-4551-BFEADED138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7369" y="1521590"/>
            <a:ext cx="1907496" cy="178559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77FA9BC-D27E-84A6-889D-A077A6CAD6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3468" y="1481068"/>
            <a:ext cx="1980423" cy="1783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3"/>
          <p:cNvSpPr>
            <a:spLocks noGrp="1"/>
          </p:cNvSpPr>
          <p:nvPr>
            <p:ph type="title" idx="103" hasCustomPrompt="1"/>
          </p:nvPr>
        </p:nvSpPr>
        <p:spPr>
          <a:xfrm>
            <a:off x="457200" y="146304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</a:rPr>
              <a:t>Scholarship Awardees  •  16 of 40</a:t>
            </a:r>
            <a:endParaRPr lang="en-US" sz="1900" dirty="0"/>
          </a:p>
        </p:txBody>
      </p:sp>
      <p:sp>
        <p:nvSpPr>
          <p:cNvPr id="3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0876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50876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Tristan Hernandez</a:t>
            </a:r>
            <a:endParaRPr lang="en-US" sz="1800" dirty="0"/>
          </a:p>
        </p:txBody>
      </p:sp>
      <p:sp>
        <p:nvSpPr>
          <p:cNvPr id="6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4028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8580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James Madison University</a:t>
            </a:r>
            <a:endParaRPr lang="en-US" sz="1250" dirty="0"/>
          </a:p>
        </p:txBody>
      </p:sp>
      <p:sp>
        <p:nvSpPr>
          <p:cNvPr id="8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3212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53212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80060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Sophia Hoffmann</a:t>
            </a:r>
            <a:endParaRPr lang="en-US" sz="1800" dirty="0"/>
          </a:p>
        </p:txBody>
      </p:sp>
      <p:sp>
        <p:nvSpPr>
          <p:cNvPr id="11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6364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70916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Anderson University</a:t>
            </a:r>
            <a:endParaRPr lang="en-US" sz="125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04607CD-D527-65D9-E386-AB9360958A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6619" y="1420761"/>
            <a:ext cx="1958783" cy="194649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6BC19F7-95CA-3471-8D14-E0E71F41F4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8805" y="1300798"/>
            <a:ext cx="1429749" cy="214414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3"/>
          <p:cNvSpPr>
            <a:spLocks noGrp="1"/>
          </p:cNvSpPr>
          <p:nvPr>
            <p:ph type="title" idx="103" hasCustomPrompt="1"/>
          </p:nvPr>
        </p:nvSpPr>
        <p:spPr>
          <a:xfrm>
            <a:off x="457200" y="146304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</a:rPr>
              <a:t>Scholarship Awardees  •  17 of 40</a:t>
            </a:r>
            <a:endParaRPr lang="en-US" sz="1900" dirty="0"/>
          </a:p>
        </p:txBody>
      </p:sp>
      <p:sp>
        <p:nvSpPr>
          <p:cNvPr id="3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0876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50876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Gabe Huff</a:t>
            </a:r>
            <a:endParaRPr lang="en-US" sz="1800" dirty="0"/>
          </a:p>
        </p:txBody>
      </p:sp>
      <p:sp>
        <p:nvSpPr>
          <p:cNvPr id="6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4028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8580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Roger Williams University</a:t>
            </a:r>
            <a:endParaRPr lang="en-US" sz="1250" dirty="0"/>
          </a:p>
        </p:txBody>
      </p:sp>
      <p:sp>
        <p:nvSpPr>
          <p:cNvPr id="8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3212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53212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80060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Bella Johnston</a:t>
            </a:r>
            <a:endParaRPr lang="en-US" sz="1800" dirty="0"/>
          </a:p>
        </p:txBody>
      </p:sp>
      <p:sp>
        <p:nvSpPr>
          <p:cNvPr id="11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6364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70916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Oregon State University</a:t>
            </a:r>
            <a:endParaRPr lang="en-US" sz="125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F2140A4-E1F2-0ED5-96BC-DC15B2D2A3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7423" y="1380105"/>
            <a:ext cx="1985794" cy="199467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9E8C13A-4D32-FE11-B90B-05B5EC17C6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7946" y="1597299"/>
            <a:ext cx="1931467" cy="15436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3"/>
          <p:cNvSpPr>
            <a:spLocks noGrp="1"/>
          </p:cNvSpPr>
          <p:nvPr>
            <p:ph type="title" idx="103" hasCustomPrompt="1"/>
          </p:nvPr>
        </p:nvSpPr>
        <p:spPr>
          <a:xfrm>
            <a:off x="457200" y="146304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</a:rPr>
              <a:t>Scholarship Awardees  •  18 of 40</a:t>
            </a:r>
            <a:endParaRPr lang="en-US" sz="1900" dirty="0"/>
          </a:p>
        </p:txBody>
      </p:sp>
      <p:sp>
        <p:nvSpPr>
          <p:cNvPr id="3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0876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50876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Maresa Kanekkeberg</a:t>
            </a:r>
            <a:endParaRPr lang="en-US" sz="1800" dirty="0"/>
          </a:p>
        </p:txBody>
      </p:sp>
      <p:sp>
        <p:nvSpPr>
          <p:cNvPr id="6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4028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8580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Virginia Tech</a:t>
            </a:r>
            <a:endParaRPr lang="en-US" sz="1250" dirty="0"/>
          </a:p>
        </p:txBody>
      </p:sp>
      <p:sp>
        <p:nvSpPr>
          <p:cNvPr id="8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3212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53212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80060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Charlotte Klopfer</a:t>
            </a:r>
            <a:endParaRPr lang="en-US" sz="1800" dirty="0"/>
          </a:p>
        </p:txBody>
      </p:sp>
      <p:sp>
        <p:nvSpPr>
          <p:cNvPr id="11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6364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70916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Montana State University</a:t>
            </a:r>
            <a:endParaRPr lang="en-US" sz="125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203F14A-0256-C7A1-1D5B-90115B6B42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7360" y="1289353"/>
            <a:ext cx="1645920" cy="219456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4BA81BD-1BCA-AAA6-D650-24776DC793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3891" y="1278185"/>
            <a:ext cx="1459578" cy="218936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3"/>
          <p:cNvSpPr>
            <a:spLocks noGrp="1"/>
          </p:cNvSpPr>
          <p:nvPr>
            <p:ph type="title" idx="103" hasCustomPrompt="1"/>
          </p:nvPr>
        </p:nvSpPr>
        <p:spPr>
          <a:xfrm>
            <a:off x="457200" y="146304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</a:rPr>
              <a:t>Scholarship Awardees  •  1 of 40</a:t>
            </a:r>
            <a:endParaRPr lang="en-US" sz="1900" dirty="0"/>
          </a:p>
        </p:txBody>
      </p:sp>
      <p:sp>
        <p:nvSpPr>
          <p:cNvPr id="3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0876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50876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Brandon Abbott</a:t>
            </a:r>
            <a:endParaRPr lang="en-US" sz="1800" dirty="0"/>
          </a:p>
        </p:txBody>
      </p:sp>
      <p:sp>
        <p:nvSpPr>
          <p:cNvPr id="6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4028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8580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Olivet Nazarene University</a:t>
            </a:r>
            <a:endParaRPr lang="en-US" sz="1250" dirty="0"/>
          </a:p>
        </p:txBody>
      </p:sp>
      <p:sp>
        <p:nvSpPr>
          <p:cNvPr id="8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3212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53212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80060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Alexander Allen</a:t>
            </a:r>
            <a:endParaRPr lang="en-US" sz="1800" dirty="0"/>
          </a:p>
        </p:txBody>
      </p:sp>
      <p:sp>
        <p:nvSpPr>
          <p:cNvPr id="11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6364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70916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Oklahoma State University</a:t>
            </a:r>
            <a:endParaRPr lang="en-US" sz="125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6173F6B-F36D-F9F8-32C2-5665BC8ADE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5016" y="1264084"/>
            <a:ext cx="1252525" cy="222671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9B299CE-07F1-3A38-6B85-2843147157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8237" y="1264084"/>
            <a:ext cx="1679531" cy="22393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3"/>
          <p:cNvSpPr>
            <a:spLocks noGrp="1"/>
          </p:cNvSpPr>
          <p:nvPr>
            <p:ph type="title" idx="103" hasCustomPrompt="1"/>
          </p:nvPr>
        </p:nvSpPr>
        <p:spPr>
          <a:xfrm>
            <a:off x="457200" y="146304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</a:rPr>
              <a:t>Scholarship Awardees  •  19 of 40</a:t>
            </a:r>
            <a:endParaRPr lang="en-US" sz="1900" dirty="0"/>
          </a:p>
        </p:txBody>
      </p:sp>
      <p:sp>
        <p:nvSpPr>
          <p:cNvPr id="3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0876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50876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Emily Koplin</a:t>
            </a:r>
            <a:endParaRPr lang="en-US" sz="1800" dirty="0"/>
          </a:p>
        </p:txBody>
      </p:sp>
      <p:sp>
        <p:nvSpPr>
          <p:cNvPr id="6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4028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8580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Bucknell University</a:t>
            </a:r>
            <a:endParaRPr lang="en-US" sz="1250" dirty="0"/>
          </a:p>
        </p:txBody>
      </p:sp>
      <p:sp>
        <p:nvSpPr>
          <p:cNvPr id="8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3212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53212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80060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Ava LaPenna</a:t>
            </a:r>
            <a:endParaRPr lang="en-US" sz="1800" dirty="0"/>
          </a:p>
        </p:txBody>
      </p:sp>
      <p:sp>
        <p:nvSpPr>
          <p:cNvPr id="11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6364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70916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Rochester Institute of Technology</a:t>
            </a:r>
            <a:endParaRPr lang="en-US" sz="125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AF73939-DBF6-4CA7-8036-93E7E85D91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9000" y="1296895"/>
            <a:ext cx="1762639" cy="216109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AFDA7EC-9D0B-5CA2-1B4F-5AF83C7D47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7006" y="1308525"/>
            <a:ext cx="1669483" cy="21494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3"/>
          <p:cNvSpPr>
            <a:spLocks noGrp="1"/>
          </p:cNvSpPr>
          <p:nvPr>
            <p:ph type="title" idx="103" hasCustomPrompt="1"/>
          </p:nvPr>
        </p:nvSpPr>
        <p:spPr>
          <a:xfrm>
            <a:off x="457200" y="146304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</a:rPr>
              <a:t>Scholarship Awardees  •  20 of 40</a:t>
            </a:r>
            <a:endParaRPr lang="en-US" sz="1900" dirty="0"/>
          </a:p>
        </p:txBody>
      </p:sp>
      <p:sp>
        <p:nvSpPr>
          <p:cNvPr id="3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0876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50876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Natalie Lentine</a:t>
            </a:r>
            <a:endParaRPr lang="en-US" sz="1800" dirty="0"/>
          </a:p>
        </p:txBody>
      </p:sp>
      <p:sp>
        <p:nvSpPr>
          <p:cNvPr id="6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4028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8580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Morehead State University</a:t>
            </a:r>
            <a:endParaRPr lang="en-US" sz="1250" dirty="0"/>
          </a:p>
        </p:txBody>
      </p:sp>
      <p:sp>
        <p:nvSpPr>
          <p:cNvPr id="8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3212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53212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80060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Lewis Mains</a:t>
            </a:r>
            <a:endParaRPr lang="en-US" sz="1800" dirty="0"/>
          </a:p>
        </p:txBody>
      </p:sp>
      <p:sp>
        <p:nvSpPr>
          <p:cNvPr id="11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6364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70916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Robert Morris University</a:t>
            </a:r>
            <a:endParaRPr lang="en-US" sz="125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282E5FC-EB38-0625-681C-1513F41A90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4094" y="1444379"/>
            <a:ext cx="1992452" cy="185697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C83F699-DEC3-0B5C-05FD-A652C2998C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0603" y="1296353"/>
            <a:ext cx="1466154" cy="215303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3"/>
          <p:cNvSpPr>
            <a:spLocks noGrp="1"/>
          </p:cNvSpPr>
          <p:nvPr>
            <p:ph type="title" idx="103" hasCustomPrompt="1"/>
          </p:nvPr>
        </p:nvSpPr>
        <p:spPr>
          <a:xfrm>
            <a:off x="457200" y="146304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</a:rPr>
              <a:t>Scholarship Awardees  •  21 of 40</a:t>
            </a:r>
            <a:endParaRPr lang="en-US" sz="1900" dirty="0"/>
          </a:p>
        </p:txBody>
      </p:sp>
      <p:sp>
        <p:nvSpPr>
          <p:cNvPr id="3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0876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50876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Matt Mareno</a:t>
            </a:r>
            <a:endParaRPr lang="en-US" sz="1800" dirty="0"/>
          </a:p>
        </p:txBody>
      </p:sp>
      <p:sp>
        <p:nvSpPr>
          <p:cNvPr id="6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4028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8580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Wayne State University</a:t>
            </a:r>
            <a:endParaRPr lang="en-US" sz="1250" dirty="0"/>
          </a:p>
        </p:txBody>
      </p:sp>
      <p:sp>
        <p:nvSpPr>
          <p:cNvPr id="8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3212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53212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80060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Mary Marsalek</a:t>
            </a:r>
            <a:endParaRPr lang="en-US" sz="1800" dirty="0"/>
          </a:p>
        </p:txBody>
      </p:sp>
      <p:sp>
        <p:nvSpPr>
          <p:cNvPr id="11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6364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70916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Boston College</a:t>
            </a:r>
            <a:endParaRPr lang="en-US" sz="125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D817E46-BACD-0A82-1F27-6D229B3F37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1465276" y="1551585"/>
            <a:ext cx="2190086" cy="164256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F197FED-4D5D-0308-191E-92F06266D0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8656" y="1700784"/>
            <a:ext cx="2007178" cy="13423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3"/>
          <p:cNvSpPr>
            <a:spLocks noGrp="1"/>
          </p:cNvSpPr>
          <p:nvPr>
            <p:ph type="title" idx="103" hasCustomPrompt="1"/>
          </p:nvPr>
        </p:nvSpPr>
        <p:spPr>
          <a:xfrm>
            <a:off x="457200" y="146304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</a:rPr>
              <a:t>Scholarship Awardees  •  22 of 40</a:t>
            </a:r>
            <a:endParaRPr lang="en-US" sz="1900" dirty="0"/>
          </a:p>
        </p:txBody>
      </p:sp>
      <p:sp>
        <p:nvSpPr>
          <p:cNvPr id="3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0876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50876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Ashtyn Martin</a:t>
            </a:r>
            <a:endParaRPr lang="en-US" sz="1800" dirty="0"/>
          </a:p>
        </p:txBody>
      </p:sp>
      <p:sp>
        <p:nvSpPr>
          <p:cNvPr id="6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4028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8580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Washington State University</a:t>
            </a:r>
            <a:endParaRPr lang="en-US" sz="1250" dirty="0"/>
          </a:p>
        </p:txBody>
      </p:sp>
      <p:sp>
        <p:nvSpPr>
          <p:cNvPr id="8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3212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53212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80060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Sophia Martin</a:t>
            </a:r>
            <a:endParaRPr lang="en-US" sz="1800" dirty="0"/>
          </a:p>
        </p:txBody>
      </p:sp>
      <p:sp>
        <p:nvSpPr>
          <p:cNvPr id="11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6364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70916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Michigan State University</a:t>
            </a:r>
            <a:endParaRPr lang="en-US" sz="125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C74E02B-103F-AFB4-971B-CE6A87CD2A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5289" y="1328265"/>
            <a:ext cx="1590061" cy="212008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BF25E51-B0FB-AAB8-A19B-ADC94C32AA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479188" y="1559936"/>
            <a:ext cx="2208984" cy="165673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3"/>
          <p:cNvSpPr>
            <a:spLocks noGrp="1"/>
          </p:cNvSpPr>
          <p:nvPr>
            <p:ph type="title" idx="103" hasCustomPrompt="1"/>
          </p:nvPr>
        </p:nvSpPr>
        <p:spPr>
          <a:xfrm>
            <a:off x="457200" y="146304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</a:rPr>
              <a:t>Scholarship Awardees  •  23 of 40</a:t>
            </a:r>
            <a:endParaRPr lang="en-US" sz="1900" dirty="0"/>
          </a:p>
        </p:txBody>
      </p:sp>
      <p:sp>
        <p:nvSpPr>
          <p:cNvPr id="3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0876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50876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Hadleigh Martin</a:t>
            </a:r>
            <a:endParaRPr lang="en-US" sz="1800" dirty="0"/>
          </a:p>
        </p:txBody>
      </p:sp>
      <p:sp>
        <p:nvSpPr>
          <p:cNvPr id="6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4028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8580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Arizona State University</a:t>
            </a:r>
            <a:endParaRPr lang="en-US" sz="1250" dirty="0"/>
          </a:p>
        </p:txBody>
      </p:sp>
      <p:sp>
        <p:nvSpPr>
          <p:cNvPr id="8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3212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53212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80060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Brooke Masoner</a:t>
            </a:r>
            <a:endParaRPr lang="en-US" sz="1800" dirty="0"/>
          </a:p>
        </p:txBody>
      </p:sp>
      <p:sp>
        <p:nvSpPr>
          <p:cNvPr id="11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6364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70916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Auburn University</a:t>
            </a:r>
            <a:endParaRPr lang="en-US" sz="125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AD5B869-1A64-5324-CD65-C001FEC1E8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7653" y="1278439"/>
            <a:ext cx="1465333" cy="219800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E9A881F-D19D-ACD0-29AA-2FF2BDBA5C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9779" y="1304740"/>
            <a:ext cx="1447801" cy="21717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3"/>
          <p:cNvSpPr>
            <a:spLocks noGrp="1"/>
          </p:cNvSpPr>
          <p:nvPr>
            <p:ph type="title" idx="103" hasCustomPrompt="1"/>
          </p:nvPr>
        </p:nvSpPr>
        <p:spPr>
          <a:xfrm>
            <a:off x="457200" y="146304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</a:rPr>
              <a:t>Scholarship Awardees  •  24 of 40</a:t>
            </a:r>
            <a:endParaRPr lang="en-US" sz="1900" dirty="0"/>
          </a:p>
        </p:txBody>
      </p:sp>
      <p:sp>
        <p:nvSpPr>
          <p:cNvPr id="3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08760" y="1421892"/>
            <a:ext cx="2103120" cy="1886663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50876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Grace Mellen</a:t>
            </a:r>
            <a:endParaRPr lang="en-US" sz="1800" dirty="0"/>
          </a:p>
        </p:txBody>
      </p:sp>
      <p:sp>
        <p:nvSpPr>
          <p:cNvPr id="6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4028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8580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Charleston Southern University</a:t>
            </a:r>
            <a:endParaRPr lang="en-US" sz="1250" dirty="0"/>
          </a:p>
        </p:txBody>
      </p:sp>
      <p:sp>
        <p:nvSpPr>
          <p:cNvPr id="8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3212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53212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80060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Cecilia Mendez</a:t>
            </a:r>
            <a:endParaRPr lang="en-US" sz="1800" dirty="0"/>
          </a:p>
        </p:txBody>
      </p:sp>
      <p:sp>
        <p:nvSpPr>
          <p:cNvPr id="11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6364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70916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Appalachian State University</a:t>
            </a:r>
            <a:endParaRPr lang="en-US" sz="125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132D3A0-10D8-361B-97E1-AB2E842455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8248" y="1578468"/>
            <a:ext cx="1991029" cy="159243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2FB863A-928D-5B9B-17F0-DC48787C68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1180" y="1422185"/>
            <a:ext cx="1905000" cy="1905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3"/>
          <p:cNvSpPr>
            <a:spLocks noGrp="1"/>
          </p:cNvSpPr>
          <p:nvPr>
            <p:ph type="title" idx="103" hasCustomPrompt="1"/>
          </p:nvPr>
        </p:nvSpPr>
        <p:spPr>
          <a:xfrm>
            <a:off x="457200" y="146304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</a:rPr>
              <a:t>Scholarship Awardees  •  25 of 40</a:t>
            </a:r>
            <a:endParaRPr lang="en-US" sz="1900" dirty="0"/>
          </a:p>
        </p:txBody>
      </p:sp>
      <p:sp>
        <p:nvSpPr>
          <p:cNvPr id="3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0876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50876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Owen Mendez</a:t>
            </a:r>
            <a:endParaRPr lang="en-US" sz="1800" dirty="0"/>
          </a:p>
        </p:txBody>
      </p:sp>
      <p:sp>
        <p:nvSpPr>
          <p:cNvPr id="6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4028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8580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NC State University</a:t>
            </a:r>
            <a:endParaRPr lang="en-US" sz="1250" dirty="0"/>
          </a:p>
        </p:txBody>
      </p:sp>
      <p:sp>
        <p:nvSpPr>
          <p:cNvPr id="8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32120" y="1229868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53212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80060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Olivia Merrill</a:t>
            </a:r>
            <a:endParaRPr lang="en-US" sz="1800" dirty="0"/>
          </a:p>
        </p:txBody>
      </p:sp>
      <p:sp>
        <p:nvSpPr>
          <p:cNvPr id="11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6364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70916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UNC-Asheville</a:t>
            </a:r>
            <a:endParaRPr lang="en-US" sz="125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232B1C6-DB63-49BF-5A14-BE02624767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593410" y="1284351"/>
            <a:ext cx="1933819" cy="217703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BF0ADF2-B86D-4675-FD03-0956969A94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 flipV="1">
            <a:off x="5495164" y="1551285"/>
            <a:ext cx="2177032" cy="16327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3"/>
          <p:cNvSpPr>
            <a:spLocks noGrp="1"/>
          </p:cNvSpPr>
          <p:nvPr>
            <p:ph type="title" idx="103" hasCustomPrompt="1"/>
          </p:nvPr>
        </p:nvSpPr>
        <p:spPr>
          <a:xfrm>
            <a:off x="457200" y="146304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</a:rPr>
              <a:t>Scholarship Awardees  •  26 of 40</a:t>
            </a:r>
            <a:endParaRPr lang="en-US" sz="1900" dirty="0"/>
          </a:p>
        </p:txBody>
      </p:sp>
      <p:sp>
        <p:nvSpPr>
          <p:cNvPr id="3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0876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50876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Jordan Messing</a:t>
            </a:r>
            <a:endParaRPr lang="en-US" sz="1800" dirty="0"/>
          </a:p>
        </p:txBody>
      </p:sp>
      <p:sp>
        <p:nvSpPr>
          <p:cNvPr id="6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4028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8580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Indiana University-Bloomington</a:t>
            </a:r>
            <a:endParaRPr lang="en-US" sz="1250" dirty="0"/>
          </a:p>
        </p:txBody>
      </p:sp>
      <p:sp>
        <p:nvSpPr>
          <p:cNvPr id="8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09419" y="1328191"/>
            <a:ext cx="2507225" cy="2265401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53212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80060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Julia Midbo</a:t>
            </a:r>
            <a:endParaRPr lang="en-US" sz="1800" dirty="0"/>
          </a:p>
        </p:txBody>
      </p:sp>
      <p:sp>
        <p:nvSpPr>
          <p:cNvPr id="11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6364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70916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Central Michigan University</a:t>
            </a:r>
            <a:endParaRPr lang="en-US" sz="125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B35BDC6-D5AC-395A-A307-3E2757054B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3820" y="1328191"/>
            <a:ext cx="1892999" cy="208935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D4E037E-3906-340D-1571-6920D491A5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1815" y="1652783"/>
            <a:ext cx="2422432" cy="161621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3"/>
          <p:cNvSpPr>
            <a:spLocks noGrp="1"/>
          </p:cNvSpPr>
          <p:nvPr>
            <p:ph type="title" idx="103" hasCustomPrompt="1"/>
          </p:nvPr>
        </p:nvSpPr>
        <p:spPr>
          <a:xfrm>
            <a:off x="457200" y="146304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</a:rPr>
              <a:t>Scholarship Awardees  •  27 of 40</a:t>
            </a:r>
            <a:endParaRPr lang="en-US" sz="1900" dirty="0"/>
          </a:p>
        </p:txBody>
      </p:sp>
      <p:sp>
        <p:nvSpPr>
          <p:cNvPr id="3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0876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50876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Clay Miller</a:t>
            </a:r>
            <a:endParaRPr lang="en-US" sz="1800" dirty="0"/>
          </a:p>
        </p:txBody>
      </p:sp>
      <p:sp>
        <p:nvSpPr>
          <p:cNvPr id="6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4028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8580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University of Alabama</a:t>
            </a:r>
            <a:endParaRPr lang="en-US" sz="1250" dirty="0"/>
          </a:p>
        </p:txBody>
      </p:sp>
      <p:sp>
        <p:nvSpPr>
          <p:cNvPr id="8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3212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53212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80060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Cecilia Miller</a:t>
            </a:r>
            <a:endParaRPr lang="en-US" sz="1800" dirty="0"/>
          </a:p>
        </p:txBody>
      </p:sp>
      <p:sp>
        <p:nvSpPr>
          <p:cNvPr id="11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6364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70916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William Paterson University</a:t>
            </a:r>
            <a:endParaRPr lang="en-US" sz="125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46EC4E7-31CC-6648-F9E0-303256B926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6399" y="1303580"/>
            <a:ext cx="1374561" cy="214771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AE4AC49-6229-32AE-826C-BD4407D7DF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8188" y="1295929"/>
            <a:ext cx="1752600" cy="21907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3"/>
          <p:cNvSpPr>
            <a:spLocks noGrp="1"/>
          </p:cNvSpPr>
          <p:nvPr>
            <p:ph type="title" idx="103" hasCustomPrompt="1"/>
          </p:nvPr>
        </p:nvSpPr>
        <p:spPr>
          <a:xfrm>
            <a:off x="457200" y="146304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</a:rPr>
              <a:t>Scholarship Awardees  •  28 of 40</a:t>
            </a:r>
            <a:endParaRPr lang="en-US" sz="1900" dirty="0"/>
          </a:p>
        </p:txBody>
      </p:sp>
      <p:sp>
        <p:nvSpPr>
          <p:cNvPr id="3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0876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50876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Patrick Neal</a:t>
            </a:r>
            <a:endParaRPr lang="en-US" sz="1800" dirty="0"/>
          </a:p>
        </p:txBody>
      </p:sp>
      <p:sp>
        <p:nvSpPr>
          <p:cNvPr id="6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4028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8580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University of Texas-Arlington</a:t>
            </a:r>
            <a:endParaRPr lang="en-US" sz="1250" dirty="0"/>
          </a:p>
        </p:txBody>
      </p:sp>
      <p:sp>
        <p:nvSpPr>
          <p:cNvPr id="8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32120" y="1198752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53212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80060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Rayden Neff</a:t>
            </a:r>
            <a:endParaRPr lang="en-US" sz="1800" dirty="0"/>
          </a:p>
        </p:txBody>
      </p:sp>
      <p:sp>
        <p:nvSpPr>
          <p:cNvPr id="11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6364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70916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Wichita State University</a:t>
            </a:r>
            <a:endParaRPr lang="en-US" sz="125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897063A-6AA3-FCA5-9AF4-3CF00D28BC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6970" y="1270128"/>
            <a:ext cx="1021534" cy="221462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902683E-876E-F4FC-C35B-64AE20521D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535794" y="1508779"/>
            <a:ext cx="2206144" cy="16574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3"/>
          <p:cNvSpPr>
            <a:spLocks noGrp="1"/>
          </p:cNvSpPr>
          <p:nvPr>
            <p:ph type="title" idx="103" hasCustomPrompt="1"/>
          </p:nvPr>
        </p:nvSpPr>
        <p:spPr>
          <a:xfrm>
            <a:off x="457200" y="146304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</a:rPr>
              <a:t>Scholarship Awardees  •  2 of 40</a:t>
            </a:r>
            <a:endParaRPr lang="en-US" sz="1900" dirty="0"/>
          </a:p>
        </p:txBody>
      </p:sp>
      <p:sp>
        <p:nvSpPr>
          <p:cNvPr id="3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0876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50876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Madison Arner</a:t>
            </a:r>
            <a:endParaRPr lang="en-US" sz="1800" dirty="0"/>
          </a:p>
        </p:txBody>
      </p:sp>
      <p:sp>
        <p:nvSpPr>
          <p:cNvPr id="6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4028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8580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Utah Tech University</a:t>
            </a:r>
            <a:endParaRPr lang="en-US" sz="1250" dirty="0"/>
          </a:p>
        </p:txBody>
      </p:sp>
      <p:sp>
        <p:nvSpPr>
          <p:cNvPr id="8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3212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53212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80060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Maia Atkinson</a:t>
            </a:r>
            <a:endParaRPr lang="en-US" sz="1800" dirty="0"/>
          </a:p>
        </p:txBody>
      </p:sp>
      <p:sp>
        <p:nvSpPr>
          <p:cNvPr id="11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6364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70916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University of Tennessee</a:t>
            </a:r>
            <a:endParaRPr lang="en-US" sz="125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49FF30A-BA80-3ECF-E99C-951075FD7E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164" y="1436000"/>
            <a:ext cx="2023156" cy="189713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F8A102D-C298-E864-3E02-A882A8AACC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6137" y="1256145"/>
            <a:ext cx="1675085" cy="22334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3"/>
          <p:cNvSpPr>
            <a:spLocks noGrp="1"/>
          </p:cNvSpPr>
          <p:nvPr>
            <p:ph type="title" idx="103" hasCustomPrompt="1"/>
          </p:nvPr>
        </p:nvSpPr>
        <p:spPr>
          <a:xfrm>
            <a:off x="457200" y="146304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</a:rPr>
              <a:t>Scholarship Awardees  •  29 of 40</a:t>
            </a:r>
            <a:endParaRPr lang="en-US" sz="1900" dirty="0"/>
          </a:p>
        </p:txBody>
      </p:sp>
      <p:sp>
        <p:nvSpPr>
          <p:cNvPr id="3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0876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50876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Rebecca Opperman</a:t>
            </a:r>
            <a:endParaRPr lang="en-US" sz="1800" dirty="0"/>
          </a:p>
        </p:txBody>
      </p:sp>
      <p:sp>
        <p:nvSpPr>
          <p:cNvPr id="6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4028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8580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Millersville University</a:t>
            </a:r>
            <a:endParaRPr lang="en-US" sz="1250" dirty="0"/>
          </a:p>
        </p:txBody>
      </p:sp>
      <p:sp>
        <p:nvSpPr>
          <p:cNvPr id="8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3212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53212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80060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Grant Orvik</a:t>
            </a:r>
            <a:endParaRPr lang="en-US" sz="1800" dirty="0"/>
          </a:p>
        </p:txBody>
      </p:sp>
      <p:sp>
        <p:nvSpPr>
          <p:cNvPr id="11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6364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70916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Northern Arizona University</a:t>
            </a:r>
            <a:endParaRPr lang="en-US" sz="125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C4B6782-7267-0C18-1C3E-BDE5B1A2F2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6583" y="1252078"/>
            <a:ext cx="1967474" cy="224158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D2D80F5-33BE-1D4C-2DC5-212730EE06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4459" y="1278770"/>
            <a:ext cx="1458442" cy="21881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3"/>
          <p:cNvSpPr>
            <a:spLocks noGrp="1"/>
          </p:cNvSpPr>
          <p:nvPr>
            <p:ph type="title" idx="103" hasCustomPrompt="1"/>
          </p:nvPr>
        </p:nvSpPr>
        <p:spPr>
          <a:xfrm>
            <a:off x="457200" y="146304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</a:rPr>
              <a:t>Scholarship Awardees  •  30 of 40</a:t>
            </a:r>
            <a:endParaRPr lang="en-US" sz="1900" dirty="0"/>
          </a:p>
        </p:txBody>
      </p:sp>
      <p:sp>
        <p:nvSpPr>
          <p:cNvPr id="3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0876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50876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Matthew Parker</a:t>
            </a:r>
            <a:endParaRPr lang="en-US" sz="1800" dirty="0"/>
          </a:p>
        </p:txBody>
      </p:sp>
      <p:sp>
        <p:nvSpPr>
          <p:cNvPr id="6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4028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8580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Gonzaga University</a:t>
            </a:r>
            <a:endParaRPr lang="en-US" sz="1250" dirty="0"/>
          </a:p>
        </p:txBody>
      </p:sp>
      <p:sp>
        <p:nvSpPr>
          <p:cNvPr id="8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3212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53212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80060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Addison Petitt</a:t>
            </a:r>
            <a:endParaRPr lang="en-US" sz="1800" dirty="0"/>
          </a:p>
        </p:txBody>
      </p:sp>
      <p:sp>
        <p:nvSpPr>
          <p:cNvPr id="11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6364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70916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Life University</a:t>
            </a:r>
            <a:endParaRPr lang="en-US" sz="125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6296DFB-5CC4-A6F6-D8C3-8103298B47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9944" y="1270568"/>
            <a:ext cx="1580751" cy="221374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8781FD3-26C4-10EF-7BC9-5CF3AB29B5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9610" y="1270568"/>
            <a:ext cx="1428139" cy="22137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3"/>
          <p:cNvSpPr>
            <a:spLocks noGrp="1"/>
          </p:cNvSpPr>
          <p:nvPr>
            <p:ph type="title" idx="103" hasCustomPrompt="1"/>
          </p:nvPr>
        </p:nvSpPr>
        <p:spPr>
          <a:xfrm>
            <a:off x="457200" y="146304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</a:rPr>
              <a:t>Scholarship Awardees  •  31 of 40</a:t>
            </a:r>
            <a:endParaRPr lang="en-US" sz="1900" dirty="0"/>
          </a:p>
        </p:txBody>
      </p:sp>
      <p:sp>
        <p:nvSpPr>
          <p:cNvPr id="3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0876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50876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Max Porter</a:t>
            </a:r>
            <a:endParaRPr lang="en-US" sz="1800" dirty="0"/>
          </a:p>
        </p:txBody>
      </p:sp>
      <p:sp>
        <p:nvSpPr>
          <p:cNvPr id="6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4028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8580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Coastal Carolina University</a:t>
            </a:r>
            <a:endParaRPr lang="en-US" sz="1250" dirty="0"/>
          </a:p>
        </p:txBody>
      </p:sp>
      <p:sp>
        <p:nvSpPr>
          <p:cNvPr id="8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3212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53212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80060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Edmund Preuschoff</a:t>
            </a:r>
            <a:endParaRPr lang="en-US" sz="1800" dirty="0"/>
          </a:p>
        </p:txBody>
      </p:sp>
      <p:sp>
        <p:nvSpPr>
          <p:cNvPr id="11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6364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70916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Whitworth University</a:t>
            </a:r>
            <a:endParaRPr lang="en-US" sz="125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BCE12A4-A551-4C07-217B-0C45C606E8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7781" y="1264379"/>
            <a:ext cx="1669592" cy="222612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F21BC06-F0CB-0640-76E4-729BB96BD1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1900" y="1290496"/>
            <a:ext cx="1623559" cy="216474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3"/>
          <p:cNvSpPr>
            <a:spLocks noGrp="1"/>
          </p:cNvSpPr>
          <p:nvPr>
            <p:ph type="title" idx="103" hasCustomPrompt="1"/>
          </p:nvPr>
        </p:nvSpPr>
        <p:spPr>
          <a:xfrm>
            <a:off x="457200" y="146304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</a:rPr>
              <a:t>Scholarship Awardees  •  32 of 40</a:t>
            </a:r>
            <a:endParaRPr lang="en-US" sz="1900" dirty="0"/>
          </a:p>
        </p:txBody>
      </p:sp>
      <p:sp>
        <p:nvSpPr>
          <p:cNvPr id="3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0876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50876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Greyson Pyatt</a:t>
            </a:r>
            <a:endParaRPr lang="en-US" sz="1800" dirty="0"/>
          </a:p>
        </p:txBody>
      </p:sp>
      <p:sp>
        <p:nvSpPr>
          <p:cNvPr id="6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4028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8580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Penn State University</a:t>
            </a:r>
            <a:endParaRPr lang="en-US" sz="1250" dirty="0"/>
          </a:p>
        </p:txBody>
      </p:sp>
      <p:sp>
        <p:nvSpPr>
          <p:cNvPr id="8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3212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53212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80060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Bridgette Reid</a:t>
            </a:r>
            <a:endParaRPr lang="en-US" sz="1800" dirty="0"/>
          </a:p>
        </p:txBody>
      </p:sp>
      <p:sp>
        <p:nvSpPr>
          <p:cNvPr id="11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6364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70916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Penn State-Abington</a:t>
            </a:r>
            <a:endParaRPr lang="en-US" sz="125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9784465-A245-923B-C332-30D2FBAC39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3842" y="1319752"/>
            <a:ext cx="1579675" cy="210623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9444B6B-4C96-3947-DEDD-4725B2C22F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8884" y="1390981"/>
            <a:ext cx="1882871" cy="19637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3"/>
          <p:cNvSpPr>
            <a:spLocks noGrp="1"/>
          </p:cNvSpPr>
          <p:nvPr>
            <p:ph type="title" idx="103" hasCustomPrompt="1"/>
          </p:nvPr>
        </p:nvSpPr>
        <p:spPr>
          <a:xfrm>
            <a:off x="457200" y="146304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</a:rPr>
              <a:t>Scholarship Awardees  •  33 of 40</a:t>
            </a:r>
            <a:endParaRPr lang="en-US" sz="1900" dirty="0"/>
          </a:p>
        </p:txBody>
      </p:sp>
      <p:sp>
        <p:nvSpPr>
          <p:cNvPr id="3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08760" y="1229868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50876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Calvin Reid</a:t>
            </a:r>
            <a:endParaRPr lang="en-US" sz="1800" dirty="0"/>
          </a:p>
        </p:txBody>
      </p:sp>
      <p:sp>
        <p:nvSpPr>
          <p:cNvPr id="6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4028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8580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Hudson Valley Community College</a:t>
            </a:r>
            <a:endParaRPr lang="en-US" sz="1250" dirty="0"/>
          </a:p>
        </p:txBody>
      </p:sp>
      <p:sp>
        <p:nvSpPr>
          <p:cNvPr id="8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3212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53212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80060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Samuel Reiss</a:t>
            </a:r>
            <a:endParaRPr lang="en-US" sz="1800" dirty="0"/>
          </a:p>
        </p:txBody>
      </p:sp>
      <p:sp>
        <p:nvSpPr>
          <p:cNvPr id="11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6364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70916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NC State University</a:t>
            </a:r>
            <a:endParaRPr lang="en-US" sz="125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BDE7ED4-B3FC-C593-99A7-87D232DA24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4672" y="1300904"/>
            <a:ext cx="1618015" cy="215307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EAE440B-824B-89EA-9525-356F74E193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0981" y="1301295"/>
            <a:ext cx="1718205" cy="21344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3"/>
          <p:cNvSpPr>
            <a:spLocks noGrp="1"/>
          </p:cNvSpPr>
          <p:nvPr>
            <p:ph type="title" idx="103" hasCustomPrompt="1"/>
          </p:nvPr>
        </p:nvSpPr>
        <p:spPr>
          <a:xfrm>
            <a:off x="457200" y="146304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</a:rPr>
              <a:t>Scholarship Awardees  •  34 of 40</a:t>
            </a:r>
            <a:endParaRPr lang="en-US" sz="1900" dirty="0"/>
          </a:p>
        </p:txBody>
      </p:sp>
      <p:sp>
        <p:nvSpPr>
          <p:cNvPr id="3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0876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50876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Oliver Scott</a:t>
            </a:r>
            <a:endParaRPr lang="en-US" sz="1800" dirty="0"/>
          </a:p>
        </p:txBody>
      </p:sp>
      <p:sp>
        <p:nvSpPr>
          <p:cNvPr id="6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4028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8580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University of New Hampshire</a:t>
            </a:r>
            <a:endParaRPr lang="en-US" sz="1250" dirty="0"/>
          </a:p>
        </p:txBody>
      </p:sp>
      <p:sp>
        <p:nvSpPr>
          <p:cNvPr id="8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3212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53212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80060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Kiersten Smith</a:t>
            </a:r>
            <a:endParaRPr lang="en-US" sz="1800" dirty="0"/>
          </a:p>
        </p:txBody>
      </p:sp>
      <p:sp>
        <p:nvSpPr>
          <p:cNvPr id="11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6364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70916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NOVA Southeastern University</a:t>
            </a:r>
            <a:endParaRPr lang="en-US" sz="125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1783BA5-755C-F16C-32B6-3A6C2547BB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2467" y="1295573"/>
            <a:ext cx="1435706" cy="215459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0894D04-3BCC-30E4-C385-F0A9002343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6292" y="1295573"/>
            <a:ext cx="1898174" cy="217993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3"/>
          <p:cNvSpPr>
            <a:spLocks noGrp="1"/>
          </p:cNvSpPr>
          <p:nvPr>
            <p:ph type="title" idx="103" hasCustomPrompt="1"/>
          </p:nvPr>
        </p:nvSpPr>
        <p:spPr>
          <a:xfrm>
            <a:off x="457200" y="146304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</a:rPr>
              <a:t>Scholarship Awardees  •  35 of 40</a:t>
            </a:r>
            <a:endParaRPr lang="en-US" sz="1900" dirty="0"/>
          </a:p>
        </p:txBody>
      </p:sp>
      <p:sp>
        <p:nvSpPr>
          <p:cNvPr id="3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0876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50876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Sophie Swan</a:t>
            </a:r>
            <a:endParaRPr lang="en-US" sz="1800" dirty="0"/>
          </a:p>
        </p:txBody>
      </p:sp>
      <p:sp>
        <p:nvSpPr>
          <p:cNvPr id="6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4028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8580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Mississippi College</a:t>
            </a:r>
            <a:endParaRPr lang="en-US" sz="1250" dirty="0"/>
          </a:p>
        </p:txBody>
      </p:sp>
      <p:sp>
        <p:nvSpPr>
          <p:cNvPr id="8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3212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53212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80060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Caleb Terrell</a:t>
            </a:r>
            <a:endParaRPr lang="en-US" sz="1800" dirty="0"/>
          </a:p>
        </p:txBody>
      </p:sp>
      <p:sp>
        <p:nvSpPr>
          <p:cNvPr id="11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6364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70916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Cal Poly State University, San Luis Obispo</a:t>
            </a:r>
            <a:endParaRPr lang="en-US" sz="125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D481050-351C-D64A-DD71-6BEFFFB867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539977" y="1311048"/>
            <a:ext cx="2040685" cy="212364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6340929-743A-73E4-4C96-41320CD72D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7168" y="1407855"/>
            <a:ext cx="1993024" cy="202683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3"/>
          <p:cNvSpPr>
            <a:spLocks noGrp="1"/>
          </p:cNvSpPr>
          <p:nvPr>
            <p:ph type="title" idx="103" hasCustomPrompt="1"/>
          </p:nvPr>
        </p:nvSpPr>
        <p:spPr>
          <a:xfrm>
            <a:off x="457200" y="146304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</a:rPr>
              <a:t>Scholarship Awardees  •  36 of 40</a:t>
            </a:r>
            <a:endParaRPr lang="en-US" sz="1900" dirty="0"/>
          </a:p>
        </p:txBody>
      </p:sp>
      <p:sp>
        <p:nvSpPr>
          <p:cNvPr id="3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0876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50876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Riley Turner</a:t>
            </a:r>
            <a:endParaRPr lang="en-US" sz="1800" dirty="0"/>
          </a:p>
        </p:txBody>
      </p:sp>
      <p:sp>
        <p:nvSpPr>
          <p:cNvPr id="6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4028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8580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University of New Mexico-Valencia</a:t>
            </a:r>
            <a:endParaRPr lang="en-US" sz="1250" dirty="0"/>
          </a:p>
        </p:txBody>
      </p:sp>
      <p:sp>
        <p:nvSpPr>
          <p:cNvPr id="8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3212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53212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80060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Orin Turner</a:t>
            </a:r>
            <a:endParaRPr lang="en-US" sz="1800" dirty="0"/>
          </a:p>
        </p:txBody>
      </p:sp>
      <p:sp>
        <p:nvSpPr>
          <p:cNvPr id="11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6364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70916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Eastern New Mexico University</a:t>
            </a:r>
            <a:endParaRPr lang="en-US" sz="125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9C9C5DA-A4EB-1B48-64B6-3DCD5D0255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1262" y="1302652"/>
            <a:ext cx="1698115" cy="214957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4010001-8A4B-DC95-7A1B-E0706E9FC4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6382" y="1430594"/>
            <a:ext cx="2032890" cy="191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3"/>
          <p:cNvSpPr>
            <a:spLocks noGrp="1"/>
          </p:cNvSpPr>
          <p:nvPr>
            <p:ph type="title" idx="103" hasCustomPrompt="1"/>
          </p:nvPr>
        </p:nvSpPr>
        <p:spPr>
          <a:xfrm>
            <a:off x="457200" y="146304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</a:rPr>
              <a:t>Scholarship Awardees  •  37 of 40</a:t>
            </a:r>
            <a:endParaRPr lang="en-US" sz="1900" dirty="0"/>
          </a:p>
        </p:txBody>
      </p:sp>
      <p:sp>
        <p:nvSpPr>
          <p:cNvPr id="3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0876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50876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Emily VanWormer</a:t>
            </a:r>
            <a:endParaRPr lang="en-US" sz="1800" dirty="0"/>
          </a:p>
        </p:txBody>
      </p:sp>
      <p:sp>
        <p:nvSpPr>
          <p:cNvPr id="6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4028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8580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Sam Houston State University</a:t>
            </a:r>
            <a:endParaRPr lang="en-US" sz="1250" dirty="0"/>
          </a:p>
        </p:txBody>
      </p:sp>
      <p:sp>
        <p:nvSpPr>
          <p:cNvPr id="8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3212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53212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80060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Matthew VanWormer</a:t>
            </a:r>
            <a:endParaRPr lang="en-US" sz="1800" dirty="0"/>
          </a:p>
        </p:txBody>
      </p:sp>
      <p:sp>
        <p:nvSpPr>
          <p:cNvPr id="11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6364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70916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University of Nebraska-Lincoln</a:t>
            </a:r>
            <a:endParaRPr lang="en-US" sz="125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80589CC-F566-86BB-E35A-02C8710448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5707" y="1307801"/>
            <a:ext cx="1769226" cy="213927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58C9E1A-C14D-F19A-374B-A59EF6525E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9506" y="1440975"/>
            <a:ext cx="1918751" cy="191875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3"/>
          <p:cNvSpPr>
            <a:spLocks noGrp="1"/>
          </p:cNvSpPr>
          <p:nvPr>
            <p:ph type="title" idx="103" hasCustomPrompt="1"/>
          </p:nvPr>
        </p:nvSpPr>
        <p:spPr>
          <a:xfrm>
            <a:off x="457200" y="146304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</a:rPr>
              <a:t>Scholarship Awardees  •  38 of 40</a:t>
            </a:r>
            <a:endParaRPr lang="en-US" sz="1900" dirty="0"/>
          </a:p>
        </p:txBody>
      </p:sp>
      <p:sp>
        <p:nvSpPr>
          <p:cNvPr id="3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0876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50876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Colby Ward</a:t>
            </a:r>
            <a:endParaRPr lang="en-US" sz="1800" dirty="0"/>
          </a:p>
        </p:txBody>
      </p:sp>
      <p:sp>
        <p:nvSpPr>
          <p:cNvPr id="6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4028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8580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University of Tennessee-Knoxville</a:t>
            </a:r>
            <a:endParaRPr lang="en-US" sz="1250" dirty="0"/>
          </a:p>
        </p:txBody>
      </p:sp>
      <p:sp>
        <p:nvSpPr>
          <p:cNvPr id="8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3212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53212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80060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Kylie Ward</a:t>
            </a:r>
            <a:endParaRPr lang="en-US" sz="1800" dirty="0"/>
          </a:p>
        </p:txBody>
      </p:sp>
      <p:sp>
        <p:nvSpPr>
          <p:cNvPr id="11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6364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70916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University of Tennessee-Chattanooga</a:t>
            </a:r>
            <a:endParaRPr lang="en-US" sz="125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7874273-C3EF-E803-792B-995A2708F2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6718" y="1301398"/>
            <a:ext cx="1607204" cy="214294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FF7392F-A429-24D9-7267-6150ED7434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2437" y="1359851"/>
            <a:ext cx="1882486" cy="20260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3"/>
          <p:cNvSpPr>
            <a:spLocks noGrp="1"/>
          </p:cNvSpPr>
          <p:nvPr>
            <p:ph type="title" idx="103" hasCustomPrompt="1"/>
          </p:nvPr>
        </p:nvSpPr>
        <p:spPr>
          <a:xfrm>
            <a:off x="457200" y="146304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</a:rPr>
              <a:t>Scholarship Awardees  •  3 of 40</a:t>
            </a:r>
            <a:endParaRPr lang="en-US" sz="1900" dirty="0"/>
          </a:p>
        </p:txBody>
      </p:sp>
      <p:sp>
        <p:nvSpPr>
          <p:cNvPr id="3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0876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50876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Brady Bailey</a:t>
            </a:r>
            <a:endParaRPr lang="en-US" sz="1800" dirty="0"/>
          </a:p>
        </p:txBody>
      </p:sp>
      <p:sp>
        <p:nvSpPr>
          <p:cNvPr id="6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4028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8580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North Idaho College</a:t>
            </a:r>
            <a:endParaRPr lang="en-US" sz="1250" dirty="0"/>
          </a:p>
        </p:txBody>
      </p:sp>
      <p:sp>
        <p:nvSpPr>
          <p:cNvPr id="8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3212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53212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80060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Hannah Baugh</a:t>
            </a:r>
            <a:endParaRPr lang="en-US" sz="1800" dirty="0"/>
          </a:p>
        </p:txBody>
      </p:sp>
      <p:sp>
        <p:nvSpPr>
          <p:cNvPr id="11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6364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70916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Clemson University</a:t>
            </a:r>
            <a:endParaRPr lang="en-US" sz="125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765AA29-15AC-A806-5887-5722492138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501003" y="1565433"/>
            <a:ext cx="2165353" cy="162401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3E69346-2C3C-BBC9-DEEA-DE077611C1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477641" y="1565432"/>
            <a:ext cx="2165356" cy="162401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3"/>
          <p:cNvSpPr>
            <a:spLocks noGrp="1"/>
          </p:cNvSpPr>
          <p:nvPr>
            <p:ph type="title" idx="103" hasCustomPrompt="1"/>
          </p:nvPr>
        </p:nvSpPr>
        <p:spPr>
          <a:xfrm>
            <a:off x="457200" y="146304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</a:rPr>
              <a:t>Scholarship Awardees  •  39 of 40</a:t>
            </a:r>
            <a:endParaRPr lang="en-US" sz="1900" dirty="0"/>
          </a:p>
        </p:txBody>
      </p:sp>
      <p:sp>
        <p:nvSpPr>
          <p:cNvPr id="3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0876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50876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Kate Woods</a:t>
            </a:r>
            <a:endParaRPr lang="en-US" sz="1800" dirty="0"/>
          </a:p>
        </p:txBody>
      </p:sp>
      <p:sp>
        <p:nvSpPr>
          <p:cNvPr id="6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4028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8580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SUNY-Geneseo</a:t>
            </a:r>
            <a:endParaRPr lang="en-US" sz="1250" dirty="0"/>
          </a:p>
        </p:txBody>
      </p:sp>
      <p:sp>
        <p:nvSpPr>
          <p:cNvPr id="8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3212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53212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80060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Corbin Wright</a:t>
            </a:r>
            <a:endParaRPr lang="en-US" sz="1800" dirty="0"/>
          </a:p>
        </p:txBody>
      </p:sp>
      <p:sp>
        <p:nvSpPr>
          <p:cNvPr id="11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6364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70916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Misericordia University</a:t>
            </a:r>
            <a:endParaRPr lang="en-US" sz="125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DC8BE75-F722-CEAB-A790-4D410EFC97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761203" y="1307379"/>
            <a:ext cx="1598234" cy="213097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3E38E95-5240-141C-F779-DC53E0B7C3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4534" y="1310148"/>
            <a:ext cx="1534743" cy="21325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3"/>
          <p:cNvSpPr>
            <a:spLocks noGrp="1"/>
          </p:cNvSpPr>
          <p:nvPr>
            <p:ph type="title" idx="103" hasCustomPrompt="1"/>
          </p:nvPr>
        </p:nvSpPr>
        <p:spPr>
          <a:xfrm>
            <a:off x="457200" y="146304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</a:rPr>
              <a:t>Scholarship Awardees  •  40 of 40</a:t>
            </a:r>
            <a:endParaRPr lang="en-US" sz="1900" dirty="0"/>
          </a:p>
        </p:txBody>
      </p:sp>
      <p:sp>
        <p:nvSpPr>
          <p:cNvPr id="3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0876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50876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Miriam Youel</a:t>
            </a:r>
            <a:endParaRPr lang="en-US" sz="1800" dirty="0"/>
          </a:p>
        </p:txBody>
      </p:sp>
      <p:sp>
        <p:nvSpPr>
          <p:cNvPr id="6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4028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8580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University of Connecticut</a:t>
            </a:r>
            <a:endParaRPr lang="en-US" sz="1250" dirty="0"/>
          </a:p>
        </p:txBody>
      </p:sp>
      <p:sp>
        <p:nvSpPr>
          <p:cNvPr id="8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3212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53212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80060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Lauryn Zlotucha</a:t>
            </a:r>
            <a:endParaRPr lang="en-US" sz="1800" dirty="0"/>
          </a:p>
        </p:txBody>
      </p:sp>
      <p:sp>
        <p:nvSpPr>
          <p:cNvPr id="11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6364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70916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University of Utah</a:t>
            </a:r>
            <a:endParaRPr lang="en-US" sz="125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8449B1A-1BB3-79FB-5A98-1E6EB73926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5445" y="1243287"/>
            <a:ext cx="1494503" cy="22330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3C95B3F-E960-AF5D-338B-3AB9A2D4F3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1113" y="1374383"/>
            <a:ext cx="2018414" cy="19708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3"/>
          <p:cNvSpPr>
            <a:spLocks noGrp="1"/>
          </p:cNvSpPr>
          <p:nvPr>
            <p:ph type="title" idx="103" hasCustomPrompt="1"/>
          </p:nvPr>
        </p:nvSpPr>
        <p:spPr>
          <a:xfrm>
            <a:off x="457200" y="146304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</a:rPr>
              <a:t>Scholarship Awardees  •  4 of 40</a:t>
            </a:r>
            <a:endParaRPr lang="en-US" sz="1900" dirty="0"/>
          </a:p>
        </p:txBody>
      </p:sp>
      <p:sp>
        <p:nvSpPr>
          <p:cNvPr id="3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0876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50876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Quincy Boardman</a:t>
            </a:r>
            <a:endParaRPr lang="en-US" sz="1800" dirty="0"/>
          </a:p>
        </p:txBody>
      </p:sp>
      <p:sp>
        <p:nvSpPr>
          <p:cNvPr id="6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4028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8580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University of Vermont</a:t>
            </a:r>
            <a:endParaRPr lang="en-US" sz="1250" dirty="0"/>
          </a:p>
        </p:txBody>
      </p:sp>
      <p:sp>
        <p:nvSpPr>
          <p:cNvPr id="8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3212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53212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80060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Julia Bodien</a:t>
            </a:r>
            <a:endParaRPr lang="en-US" sz="1800" dirty="0"/>
          </a:p>
        </p:txBody>
      </p:sp>
      <p:sp>
        <p:nvSpPr>
          <p:cNvPr id="11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6364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70916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LeMoyne College</a:t>
            </a:r>
            <a:endParaRPr lang="en-US" sz="125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0E3FE5B-438B-7A62-371B-9C6748F065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7842" y="1252728"/>
            <a:ext cx="1664623" cy="223192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440B9BB-B128-097E-DBB8-5035FD50EC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3059" y="1299156"/>
            <a:ext cx="1561242" cy="21854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3"/>
          <p:cNvSpPr>
            <a:spLocks noGrp="1"/>
          </p:cNvSpPr>
          <p:nvPr>
            <p:ph type="title" idx="103" hasCustomPrompt="1"/>
          </p:nvPr>
        </p:nvSpPr>
        <p:spPr>
          <a:xfrm>
            <a:off x="457200" y="146304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</a:rPr>
              <a:t>Scholarship Awardees  •  5 of 40</a:t>
            </a:r>
            <a:endParaRPr lang="en-US" sz="1900" dirty="0"/>
          </a:p>
        </p:txBody>
      </p:sp>
      <p:sp>
        <p:nvSpPr>
          <p:cNvPr id="3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0876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50876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Benjamin Carlson</a:t>
            </a:r>
            <a:endParaRPr lang="en-US" sz="1800" dirty="0"/>
          </a:p>
        </p:txBody>
      </p:sp>
      <p:sp>
        <p:nvSpPr>
          <p:cNvPr id="6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4028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8580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University of Connecticut</a:t>
            </a:r>
            <a:endParaRPr lang="en-US" sz="1250" dirty="0"/>
          </a:p>
        </p:txBody>
      </p:sp>
      <p:sp>
        <p:nvSpPr>
          <p:cNvPr id="8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3212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53212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80060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Daniela Castillo</a:t>
            </a:r>
            <a:endParaRPr lang="en-US" sz="1800" dirty="0"/>
          </a:p>
        </p:txBody>
      </p:sp>
      <p:sp>
        <p:nvSpPr>
          <p:cNvPr id="11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6364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70916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Pacific Lutheran University</a:t>
            </a:r>
            <a:endParaRPr lang="en-US" sz="125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E52C965-6F50-7B6D-2B14-0939244409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7115" y="1256662"/>
            <a:ext cx="1031565" cy="223241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D85CCA7-D83C-530D-6585-C8DEBE499D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5500" y="1293532"/>
            <a:ext cx="1463695" cy="21955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3"/>
          <p:cNvSpPr>
            <a:spLocks noGrp="1"/>
          </p:cNvSpPr>
          <p:nvPr>
            <p:ph type="title" idx="103" hasCustomPrompt="1"/>
          </p:nvPr>
        </p:nvSpPr>
        <p:spPr>
          <a:xfrm>
            <a:off x="457200" y="146304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</a:rPr>
              <a:t>Scholarship Awardees  •  6 of 40</a:t>
            </a:r>
            <a:endParaRPr lang="en-US" sz="1900" dirty="0"/>
          </a:p>
        </p:txBody>
      </p:sp>
      <p:sp>
        <p:nvSpPr>
          <p:cNvPr id="3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0876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50876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Grace Cervone</a:t>
            </a:r>
            <a:endParaRPr lang="en-US" sz="1800" dirty="0"/>
          </a:p>
        </p:txBody>
      </p:sp>
      <p:sp>
        <p:nvSpPr>
          <p:cNvPr id="6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4028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8580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University of Pittsburgh</a:t>
            </a:r>
            <a:endParaRPr lang="en-US" sz="1250" dirty="0"/>
          </a:p>
        </p:txBody>
      </p:sp>
      <p:sp>
        <p:nvSpPr>
          <p:cNvPr id="8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3212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53212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80060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Elizabeth Chinn</a:t>
            </a:r>
            <a:endParaRPr lang="en-US" sz="1800" dirty="0"/>
          </a:p>
        </p:txBody>
      </p:sp>
      <p:sp>
        <p:nvSpPr>
          <p:cNvPr id="11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6364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70916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Clemson University</a:t>
            </a:r>
            <a:endParaRPr lang="en-US" sz="125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ECE1AF5-419E-E766-F24E-20905509DD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8430" y="1285146"/>
            <a:ext cx="1563780" cy="217544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1F39C07-4916-E245-798C-76B04824CB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1868" y="1270035"/>
            <a:ext cx="1473702" cy="22056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3"/>
          <p:cNvSpPr>
            <a:spLocks noGrp="1"/>
          </p:cNvSpPr>
          <p:nvPr>
            <p:ph type="title" idx="103" hasCustomPrompt="1"/>
          </p:nvPr>
        </p:nvSpPr>
        <p:spPr>
          <a:xfrm>
            <a:off x="457200" y="146304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</a:rPr>
              <a:t>Scholarship Awardees  •  7 of 40</a:t>
            </a:r>
            <a:endParaRPr lang="en-US" sz="1900" dirty="0"/>
          </a:p>
        </p:txBody>
      </p:sp>
      <p:sp>
        <p:nvSpPr>
          <p:cNvPr id="3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08760" y="1195111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50876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Claire Damiano</a:t>
            </a:r>
            <a:endParaRPr lang="en-US" sz="1800" dirty="0"/>
          </a:p>
        </p:txBody>
      </p:sp>
      <p:sp>
        <p:nvSpPr>
          <p:cNvPr id="6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4028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8580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Marist University</a:t>
            </a:r>
            <a:endParaRPr lang="en-US" sz="1250" dirty="0"/>
          </a:p>
        </p:txBody>
      </p:sp>
      <p:sp>
        <p:nvSpPr>
          <p:cNvPr id="8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3212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53212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80060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Sullivan Daniels</a:t>
            </a:r>
            <a:endParaRPr lang="en-US" sz="1800" dirty="0"/>
          </a:p>
        </p:txBody>
      </p:sp>
      <p:sp>
        <p:nvSpPr>
          <p:cNvPr id="11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6364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70916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Champlain College</a:t>
            </a:r>
            <a:endParaRPr lang="en-US" sz="125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7EF956F-776F-F45E-B078-3375C33B5D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7173" y="1234441"/>
            <a:ext cx="1579820" cy="221108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8A3D2C5-9146-6FA6-EFDB-2AE28FE594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0023" y="1281979"/>
            <a:ext cx="1466804" cy="21991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3"/>
          <p:cNvSpPr>
            <a:spLocks noGrp="1"/>
          </p:cNvSpPr>
          <p:nvPr>
            <p:ph type="title" idx="103" hasCustomPrompt="1"/>
          </p:nvPr>
        </p:nvSpPr>
        <p:spPr>
          <a:xfrm>
            <a:off x="457200" y="146304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</a:rPr>
              <a:t>Scholarship Awardees  •  8 of 40</a:t>
            </a:r>
            <a:endParaRPr lang="en-US" sz="1900" dirty="0"/>
          </a:p>
        </p:txBody>
      </p:sp>
      <p:sp>
        <p:nvSpPr>
          <p:cNvPr id="3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08760" y="1234440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50876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7724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Juliann Davies</a:t>
            </a:r>
            <a:endParaRPr lang="en-US" sz="1800" dirty="0"/>
          </a:p>
        </p:txBody>
      </p:sp>
      <p:sp>
        <p:nvSpPr>
          <p:cNvPr id="6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4028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8580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University of Nevada-Reno</a:t>
            </a:r>
            <a:endParaRPr lang="en-US" sz="1250" dirty="0"/>
          </a:p>
        </p:txBody>
      </p:sp>
      <p:sp>
        <p:nvSpPr>
          <p:cNvPr id="8" name="photo insert fram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32120" y="1229868"/>
            <a:ext cx="2103120" cy="2286000"/>
          </a:xfrm>
          <a:prstGeom prst="rect">
            <a:avLst/>
          </a:prstGeom>
          <a:solidFill>
            <a:srgbClr val="23405F"/>
          </a:solidFill>
          <a:ln w="15875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532120" y="219456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7F93AC"/>
                </a:solidFill>
              </a:rPr>
              <a:t>Insert photo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800600" y="3721608"/>
            <a:ext cx="3566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Natalie DeMoor</a:t>
            </a:r>
            <a:endParaRPr lang="en-US" sz="1800" dirty="0"/>
          </a:p>
        </p:txBody>
      </p:sp>
      <p:sp>
        <p:nvSpPr>
          <p:cNvPr id="11" name="name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63640" y="4142232"/>
            <a:ext cx="640080" cy="1828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709160" y="42336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dirty="0">
                <a:solidFill>
                  <a:srgbClr val="D9C27A"/>
                </a:solidFill>
              </a:rPr>
              <a:t>University of Toledo</a:t>
            </a:r>
            <a:endParaRPr lang="en-US" sz="125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C5C686D-0AB5-8405-54A4-CC5AAF163A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4127" y="1274708"/>
            <a:ext cx="1712386" cy="219632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40762E9-C6EA-6429-507E-FBC55D7612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0436" y="1361940"/>
            <a:ext cx="1946487" cy="20218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847</Words>
  <Application>Microsoft Office PowerPoint</Application>
  <PresentationFormat>On-screen Show (16:9)</PresentationFormat>
  <Paragraphs>325</Paragraphs>
  <Slides>41</Slides>
  <Notes>41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Office Theme</vt:lpstr>
      <vt:lpstr>U.S. Submarine Veterans Charitable Foundation</vt:lpstr>
      <vt:lpstr>Scholarship Awardees  •  1 of 40</vt:lpstr>
      <vt:lpstr>Scholarship Awardees  •  2 of 40</vt:lpstr>
      <vt:lpstr>Scholarship Awardees  •  3 of 40</vt:lpstr>
      <vt:lpstr>Scholarship Awardees  •  4 of 40</vt:lpstr>
      <vt:lpstr>Scholarship Awardees  •  5 of 40</vt:lpstr>
      <vt:lpstr>Scholarship Awardees  •  6 of 40</vt:lpstr>
      <vt:lpstr>Scholarship Awardees  •  7 of 40</vt:lpstr>
      <vt:lpstr>Scholarship Awardees  •  8 of 40</vt:lpstr>
      <vt:lpstr>Scholarship Awardees  •  9 of 40</vt:lpstr>
      <vt:lpstr>Scholarship Awardees  •  10 of 40</vt:lpstr>
      <vt:lpstr>Scholarship Awardees  •  11 of 40</vt:lpstr>
      <vt:lpstr>Scholarship Awardees  •  12 of 40</vt:lpstr>
      <vt:lpstr>Scholarship Awardees  •  13 of 40</vt:lpstr>
      <vt:lpstr>Scholarship Awardees  •  14 of 40</vt:lpstr>
      <vt:lpstr>Scholarship Awardees  •  15 of 40</vt:lpstr>
      <vt:lpstr>Scholarship Awardees  •  16 of 40</vt:lpstr>
      <vt:lpstr>Scholarship Awardees  •  17 of 40</vt:lpstr>
      <vt:lpstr>Scholarship Awardees  •  18 of 40</vt:lpstr>
      <vt:lpstr>Scholarship Awardees  •  19 of 40</vt:lpstr>
      <vt:lpstr>Scholarship Awardees  •  20 of 40</vt:lpstr>
      <vt:lpstr>Scholarship Awardees  •  21 of 40</vt:lpstr>
      <vt:lpstr>Scholarship Awardees  •  22 of 40</vt:lpstr>
      <vt:lpstr>Scholarship Awardees  •  23 of 40</vt:lpstr>
      <vt:lpstr>Scholarship Awardees  •  24 of 40</vt:lpstr>
      <vt:lpstr>Scholarship Awardees  •  25 of 40</vt:lpstr>
      <vt:lpstr>Scholarship Awardees  •  26 of 40</vt:lpstr>
      <vt:lpstr>Scholarship Awardees  •  27 of 40</vt:lpstr>
      <vt:lpstr>Scholarship Awardees  •  28 of 40</vt:lpstr>
      <vt:lpstr>Scholarship Awardees  •  29 of 40</vt:lpstr>
      <vt:lpstr>Scholarship Awardees  •  30 of 40</vt:lpstr>
      <vt:lpstr>Scholarship Awardees  •  31 of 40</vt:lpstr>
      <vt:lpstr>Scholarship Awardees  •  32 of 40</vt:lpstr>
      <vt:lpstr>Scholarship Awardees  •  33 of 40</vt:lpstr>
      <vt:lpstr>Scholarship Awardees  •  34 of 40</vt:lpstr>
      <vt:lpstr>Scholarship Awardees  •  35 of 40</vt:lpstr>
      <vt:lpstr>Scholarship Awardees  •  36 of 40</vt:lpstr>
      <vt:lpstr>Scholarship Awardees  •  37 of 40</vt:lpstr>
      <vt:lpstr>Scholarship Awardees  •  38 of 40</vt:lpstr>
      <vt:lpstr>Scholarship Awardees  •  39 of 40</vt:lpstr>
      <vt:lpstr>Scholarship Awardees  •  40 of 40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ALAN FICKETT</dc:creator>
  <cp:lastModifiedBy>ALAN FICKETT</cp:lastModifiedBy>
  <cp:revision>6</cp:revision>
  <dcterms:created xsi:type="dcterms:W3CDTF">2026-08-14T13:15:58Z</dcterms:created>
  <dcterms:modified xsi:type="dcterms:W3CDTF">2026-08-20T16:59:38Z</dcterms:modified>
</cp:coreProperties>
</file>